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701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5056C3-C657-477F-BD8F-B082C4580602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2A3A57D-AD05-4DB4-AE0D-F2119CD83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70C0"/>
                </a:solidFill>
              </a:rPr>
              <a:t>PERIODIC PROPERTIES</a:t>
            </a:r>
            <a:endParaRPr lang="en-US" sz="6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er table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1" y="480084"/>
            <a:ext cx="6858000" cy="4025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7030A0"/>
                </a:solidFill>
                <a:latin typeface="Hurry Up" pitchFamily="2" charset="0"/>
              </a:rPr>
              <a:t>Ionization energy</a:t>
            </a:r>
            <a:endParaRPr lang="en-US" sz="4800" dirty="0">
              <a:solidFill>
                <a:srgbClr val="7030A0"/>
              </a:solidFill>
              <a:latin typeface="Hurry Up" pitchFamily="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389437"/>
          </a:xfrm>
        </p:spPr>
        <p:txBody>
          <a:bodyPr>
            <a:normAutofit fontScale="92500" lnSpcReduction="20000"/>
          </a:bodyPr>
          <a:lstStyle/>
          <a:p>
            <a:r>
              <a:rPr lang="en-US" sz="4700" dirty="0" smtClean="0">
                <a:latin typeface="Arial Black" pitchFamily="34" charset="0"/>
              </a:rPr>
              <a:t>What is that???</a:t>
            </a:r>
          </a:p>
          <a:p>
            <a:r>
              <a:rPr lang="en-US" sz="4700" dirty="0" smtClean="0">
                <a:latin typeface="Arial Black" pitchFamily="34" charset="0"/>
              </a:rPr>
              <a:t>It is the energy required to remove the most loosely held electron from the valence shell of the atom in the gaseous phase.</a:t>
            </a:r>
          </a:p>
          <a:p>
            <a:r>
              <a:rPr lang="en-US" sz="4700" dirty="0" smtClean="0">
                <a:latin typeface="Arial Black" pitchFamily="34" charset="0"/>
              </a:rPr>
              <a:t>Abbreviated </a:t>
            </a:r>
            <a:r>
              <a:rPr lang="en-US" sz="4700" dirty="0" smtClean="0">
                <a:solidFill>
                  <a:srgbClr val="7030A0"/>
                </a:solidFill>
                <a:latin typeface="Arial Black" pitchFamily="34" charset="0"/>
              </a:rPr>
              <a:t>IE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  <a:latin typeface="Arial Black" pitchFamily="34" charset="0"/>
              </a:rPr>
              <a:t>Ie’s</a:t>
            </a:r>
            <a:r>
              <a:rPr lang="en-US" dirty="0" smtClean="0">
                <a:solidFill>
                  <a:srgbClr val="00B050"/>
                </a:solidFill>
                <a:latin typeface="Arial Black" pitchFamily="34" charset="0"/>
              </a:rPr>
              <a:t> trend</a:t>
            </a:r>
            <a:endParaRPr lang="en-US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Content Placeholder 3" descr="trends_ionization_energy_fig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1066800"/>
            <a:ext cx="4860805" cy="5388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1143000"/>
            <a:ext cx="3810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 Black" pitchFamily="34" charset="0"/>
              </a:rPr>
              <a:t>Within a </a:t>
            </a:r>
            <a:r>
              <a:rPr lang="en-US" sz="2200" dirty="0" smtClean="0">
                <a:solidFill>
                  <a:srgbClr val="FF0000"/>
                </a:solidFill>
                <a:latin typeface="Arial Black" pitchFamily="34" charset="0"/>
              </a:rPr>
              <a:t>PERIOD</a:t>
            </a:r>
            <a:r>
              <a:rPr lang="en-US" sz="2200" dirty="0" smtClean="0">
                <a:latin typeface="Arial Black" pitchFamily="34" charset="0"/>
              </a:rPr>
              <a:t>, the IE increases with atomic #.  The larger the atomic #, the larger the positive charge in the nucleus which means a stronger hold on the e-s; more energy to remove it.</a:t>
            </a:r>
            <a:endParaRPr lang="en-US" sz="2400" dirty="0" smtClean="0">
              <a:latin typeface="Arial Black" pitchFamily="34" charset="0"/>
            </a:endParaRPr>
          </a:p>
          <a:p>
            <a:r>
              <a:rPr lang="en-US" sz="2200" dirty="0" smtClean="0">
                <a:latin typeface="Arial Black" pitchFamily="34" charset="0"/>
              </a:rPr>
              <a:t>Within a </a:t>
            </a:r>
            <a:r>
              <a:rPr lang="en-US" sz="2200" dirty="0" smtClean="0">
                <a:solidFill>
                  <a:srgbClr val="0070C0"/>
                </a:solidFill>
                <a:latin typeface="Arial Black" pitchFamily="34" charset="0"/>
              </a:rPr>
              <a:t>GROUP</a:t>
            </a:r>
            <a:r>
              <a:rPr lang="en-US" sz="2200" dirty="0" smtClean="0">
                <a:latin typeface="Arial Black" pitchFamily="34" charset="0"/>
              </a:rPr>
              <a:t>, the IE decreases as you go down the group.  Electrons are further away from the nucleus AND the </a:t>
            </a:r>
            <a:r>
              <a:rPr lang="en-US" sz="2200" u="sng" dirty="0" smtClean="0">
                <a:solidFill>
                  <a:srgbClr val="0070C0"/>
                </a:solidFill>
                <a:latin typeface="Arial Black" pitchFamily="34" charset="0"/>
              </a:rPr>
              <a:t>shielding effect</a:t>
            </a:r>
            <a:r>
              <a:rPr lang="en-US" sz="2400" u="sng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  <a:endParaRPr lang="en-US" sz="2400" u="sng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Ionization energy’s trend</a:t>
            </a:r>
            <a:endParaRPr lang="en-US" dirty="0"/>
          </a:p>
        </p:txBody>
      </p:sp>
      <p:pic>
        <p:nvPicPr>
          <p:cNvPr id="4" name="Content Placeholder 3" descr="periodic-rotated-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865" y="1676400"/>
            <a:ext cx="7854369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>
                <a:solidFill>
                  <a:srgbClr val="0E701E"/>
                </a:solidFill>
                <a:latin typeface="Hurry Up" pitchFamily="2" charset="0"/>
              </a:rPr>
              <a:t>electronegativity</a:t>
            </a:r>
            <a:endParaRPr lang="en-US" sz="4800" dirty="0">
              <a:solidFill>
                <a:srgbClr val="0E701E"/>
              </a:solidFill>
              <a:latin typeface="Hurry Up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525963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Arial Black" pitchFamily="34" charset="0"/>
              </a:rPr>
              <a:t>What is it???</a:t>
            </a:r>
          </a:p>
          <a:p>
            <a:r>
              <a:rPr lang="en-US" dirty="0" smtClean="0">
                <a:latin typeface="Arial Black" pitchFamily="34" charset="0"/>
              </a:rPr>
              <a:t>It is a measure of the ability of an atom to attract electrons to itself.  </a:t>
            </a:r>
          </a:p>
          <a:p>
            <a:r>
              <a:rPr lang="en-US" dirty="0" smtClean="0">
                <a:latin typeface="Arial Black" pitchFamily="34" charset="0"/>
              </a:rPr>
              <a:t>Arbitrary scale -  values range from 0.7 to 4.0</a:t>
            </a:r>
          </a:p>
          <a:p>
            <a:r>
              <a:rPr lang="en-US" dirty="0" smtClean="0">
                <a:latin typeface="Arial Black" pitchFamily="34" charset="0"/>
              </a:rPr>
              <a:t>Fluorine has the highest </a:t>
            </a:r>
            <a:r>
              <a:rPr lang="en-US" dirty="0" err="1" smtClean="0">
                <a:latin typeface="Arial Black" pitchFamily="34" charset="0"/>
              </a:rPr>
              <a:t>electronegativity</a:t>
            </a:r>
            <a:r>
              <a:rPr lang="en-US" dirty="0" smtClean="0">
                <a:latin typeface="Arial Black" pitchFamily="34" charset="0"/>
              </a:rPr>
              <a:t> (4.0).</a:t>
            </a:r>
          </a:p>
          <a:p>
            <a:r>
              <a:rPr lang="en-US" dirty="0" smtClean="0">
                <a:latin typeface="Arial Black" pitchFamily="34" charset="0"/>
              </a:rPr>
              <a:t>Noble gases are excluded since they are already stable and don’t want to attract any electrons.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Electronegativity</a:t>
            </a:r>
            <a:r>
              <a:rPr lang="en-US" dirty="0" smtClean="0"/>
              <a:t> trend</a:t>
            </a:r>
            <a:endParaRPr lang="en-US" dirty="0"/>
          </a:p>
        </p:txBody>
      </p:sp>
      <p:pic>
        <p:nvPicPr>
          <p:cNvPr id="4" name="Content Placeholder 3" descr="e-neg tre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295400"/>
            <a:ext cx="7162800" cy="5372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Oval Callout 4"/>
          <p:cNvSpPr/>
          <p:nvPr/>
        </p:nvSpPr>
        <p:spPr>
          <a:xfrm>
            <a:off x="6781800" y="685800"/>
            <a:ext cx="2057400" cy="1295400"/>
          </a:xfrm>
          <a:prstGeom prst="wedgeEllipseCallout">
            <a:avLst>
              <a:gd name="adj1" fmla="val -7551"/>
              <a:gd name="adj2" fmla="val 127409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0" y="914400"/>
            <a:ext cx="1828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Boopee" pitchFamily="2" charset="0"/>
              </a:rPr>
              <a:t>FOXY Fluorine!</a:t>
            </a:r>
            <a:endParaRPr lang="en-US" sz="3200" b="1" dirty="0">
              <a:latin typeface="Boopee" pitchFamily="2" charset="0"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1676400" y="5181600"/>
            <a:ext cx="2133600" cy="1371600"/>
          </a:xfrm>
          <a:prstGeom prst="cloudCallout">
            <a:avLst>
              <a:gd name="adj1" fmla="val -50390"/>
              <a:gd name="adj2" fmla="val -424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52600" y="5334000"/>
            <a:ext cx="1981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Boopee" pitchFamily="2" charset="0"/>
              </a:rPr>
              <a:t>FREAKY Francium</a:t>
            </a:r>
            <a:endParaRPr lang="en-US" sz="3200" b="1" dirty="0">
              <a:latin typeface="Boope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SUMMARY</a:t>
            </a:r>
            <a:endParaRPr lang="en-US" dirty="0"/>
          </a:p>
        </p:txBody>
      </p:sp>
      <p:pic>
        <p:nvPicPr>
          <p:cNvPr id="4" name="Content Placeholder 3" descr="per table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828800"/>
            <a:ext cx="3504757" cy="2057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per table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4648199"/>
            <a:ext cx="3276600" cy="19234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Down Arrow 5"/>
          <p:cNvSpPr/>
          <p:nvPr/>
        </p:nvSpPr>
        <p:spPr>
          <a:xfrm>
            <a:off x="228600" y="1676400"/>
            <a:ext cx="914400" cy="21336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1371600" y="990600"/>
            <a:ext cx="3048000" cy="83820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66800" y="2057400"/>
            <a:ext cx="4452309" cy="14465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Atomic radius</a:t>
            </a:r>
          </a:p>
          <a:p>
            <a:pPr algn="ctr"/>
            <a:r>
              <a:rPr lang="en-US" sz="4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Metallic character</a:t>
            </a:r>
            <a:endParaRPr lang="en-US" sz="4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12192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INCREASES</a:t>
            </a:r>
            <a:endParaRPr 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-118059" y="2327860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INCREASES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5486400" y="3810000"/>
            <a:ext cx="2895600" cy="838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4114800" y="4419600"/>
            <a:ext cx="914400" cy="21336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867400" y="4038600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INCREASES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3730039" y="5375862"/>
            <a:ext cx="1672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INCREASES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029200" y="5029200"/>
            <a:ext cx="38779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Ionization Energy</a:t>
            </a:r>
          </a:p>
          <a:p>
            <a:pPr algn="ctr"/>
            <a:r>
              <a:rPr lang="en-US" sz="4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Electronegativity</a:t>
            </a:r>
            <a:endParaRPr lang="en-US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6000" dirty="0" smtClean="0">
                <a:solidFill>
                  <a:srgbClr val="002060"/>
                </a:solidFill>
                <a:latin typeface="Hurry Up" pitchFamily="2" charset="0"/>
              </a:rPr>
              <a:t>THAT’S ALL FOLKS!!</a:t>
            </a:r>
            <a:endParaRPr lang="en-US" sz="6000" dirty="0">
              <a:solidFill>
                <a:srgbClr val="002060"/>
              </a:solidFill>
              <a:latin typeface="Hurry Up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Heavy Heap" pitchFamily="2" charset="0"/>
              </a:rPr>
              <a:t>FOUR PERIODIC PROPERTIES:</a:t>
            </a:r>
            <a:endParaRPr lang="en-US" sz="4400" dirty="0">
              <a:latin typeface="Heavy Heap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237038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Heavy Heap" pitchFamily="2" charset="0"/>
              </a:rPr>
              <a:t>1.  Atomic Radius/Ionic Radius</a:t>
            </a:r>
          </a:p>
          <a:p>
            <a:r>
              <a:rPr lang="en-US" sz="5400" dirty="0" smtClean="0">
                <a:latin typeface="Heavy Heap" pitchFamily="2" charset="0"/>
              </a:rPr>
              <a:t>2.  Metallic Character</a:t>
            </a:r>
          </a:p>
          <a:p>
            <a:r>
              <a:rPr lang="en-US" sz="5400" dirty="0" smtClean="0">
                <a:latin typeface="Heavy Heap" pitchFamily="2" charset="0"/>
              </a:rPr>
              <a:t>3.  Ionization Energy</a:t>
            </a:r>
          </a:p>
          <a:p>
            <a:r>
              <a:rPr lang="en-US" sz="5400" dirty="0" smtClean="0">
                <a:latin typeface="Heavy Heap" pitchFamily="2" charset="0"/>
              </a:rPr>
              <a:t>4.  </a:t>
            </a:r>
            <a:r>
              <a:rPr lang="en-US" sz="5400" dirty="0" err="1" smtClean="0">
                <a:latin typeface="Heavy Heap" pitchFamily="2" charset="0"/>
              </a:rPr>
              <a:t>Electronegativity</a:t>
            </a:r>
            <a:endParaRPr lang="en-US" sz="5400" dirty="0">
              <a:latin typeface="Heavy Heap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haroni" pitchFamily="2" charset="-79"/>
                <a:cs typeface="Aharoni" pitchFamily="2" charset="-79"/>
              </a:rPr>
              <a:t>ATOMIC Radius</a:t>
            </a:r>
            <a:endParaRPr lang="en-US" sz="4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What is it? 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The distance from the nucleus to the outer/valence energy level.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Oval 3"/>
          <p:cNvSpPr/>
          <p:nvPr/>
        </p:nvSpPr>
        <p:spPr>
          <a:xfrm>
            <a:off x="4191000" y="2895600"/>
            <a:ext cx="2971800" cy="3048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638800" y="4267200"/>
            <a:ext cx="228600" cy="228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2"/>
            <a:endCxn id="4" idx="2"/>
          </p:cNvCxnSpPr>
          <p:nvPr/>
        </p:nvCxnSpPr>
        <p:spPr>
          <a:xfrm rot="10800000" flipV="1">
            <a:off x="4191000" y="4381500"/>
            <a:ext cx="14478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2"/>
            <a:endCxn id="4" idx="2"/>
          </p:cNvCxnSpPr>
          <p:nvPr/>
        </p:nvCxnSpPr>
        <p:spPr>
          <a:xfrm rot="10800000" flipV="1">
            <a:off x="4191000" y="4381500"/>
            <a:ext cx="1447800" cy="381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295400" y="3657600"/>
            <a:ext cx="1600200" cy="1524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057400" y="43434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1" idx="2"/>
            <a:endCxn id="10" idx="2"/>
          </p:cNvCxnSpPr>
          <p:nvPr/>
        </p:nvCxnSpPr>
        <p:spPr>
          <a:xfrm rot="10800000">
            <a:off x="1295400" y="4419600"/>
            <a:ext cx="76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  <a:endCxn id="10" idx="2"/>
          </p:cNvCxnSpPr>
          <p:nvPr/>
        </p:nvCxnSpPr>
        <p:spPr>
          <a:xfrm rot="5400000" flipH="1">
            <a:off x="1660618" y="4054382"/>
            <a:ext cx="53882" cy="784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66800" y="54102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Small atomic radius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800" y="5903893"/>
            <a:ext cx="32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Large atomic radius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Trend for atomic radius</a:t>
            </a:r>
            <a:endParaRPr lang="en-US" dirty="0"/>
          </a:p>
        </p:txBody>
      </p:sp>
      <p:pic>
        <p:nvPicPr>
          <p:cNvPr id="4" name="Content Placeholder 3" descr="AtomicRadius_bt_log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2209800"/>
            <a:ext cx="6650393" cy="4343400"/>
          </a:xfrm>
        </p:spPr>
      </p:pic>
      <p:sp>
        <p:nvSpPr>
          <p:cNvPr id="5" name="Down Arrow 4"/>
          <p:cNvSpPr/>
          <p:nvPr/>
        </p:nvSpPr>
        <p:spPr>
          <a:xfrm>
            <a:off x="457200" y="2514600"/>
            <a:ext cx="1143000" cy="3810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1981200" y="1143000"/>
            <a:ext cx="5715000" cy="11430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57600" y="14478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Increases</a:t>
            </a:r>
            <a:endParaRPr lang="en-US" sz="32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-138289" y="3795889"/>
            <a:ext cx="22329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Increases</a:t>
            </a:r>
            <a:endParaRPr lang="en-US" sz="32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trend within the period?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As you go from left to right the atomic radius gets smaller.  BUT WHY?</a:t>
            </a:r>
          </a:p>
          <a:p>
            <a:r>
              <a:rPr lang="en-US" sz="4000" dirty="0" smtClean="0">
                <a:latin typeface="Aharoni" pitchFamily="2" charset="-79"/>
                <a:cs typeface="Aharoni" pitchFamily="2" charset="-79"/>
              </a:rPr>
              <a:t>The nuclear charge (# of p+ inside the nucleus) increases.  This increase in positive charge pulls the e- cloud closer to the nucleus; therefore decreasing the atomic radius!</a:t>
            </a:r>
            <a:endParaRPr lang="en-US" sz="4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Aharoni" pitchFamily="2" charset="-79"/>
                <a:cs typeface="Aharoni" pitchFamily="2" charset="-79"/>
              </a:rPr>
              <a:t>Ionic radius:</a:t>
            </a:r>
            <a:endParaRPr lang="en-US" sz="4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46637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ANIONS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: </a:t>
            </a:r>
            <a:r>
              <a:rPr lang="en-US" sz="3500" dirty="0" smtClean="0">
                <a:latin typeface="Aharoni" pitchFamily="2" charset="-79"/>
                <a:cs typeface="Aharoni" pitchFamily="2" charset="-79"/>
              </a:rPr>
              <a:t>(- charge) become</a:t>
            </a:r>
            <a:r>
              <a:rPr lang="en-US" sz="3500" b="1" i="1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LARGER </a:t>
            </a:r>
            <a:r>
              <a:rPr lang="en-US" sz="3500" dirty="0" smtClean="0">
                <a:latin typeface="Aharoni" pitchFamily="2" charset="-79"/>
                <a:cs typeface="Aharoni" pitchFamily="2" charset="-79"/>
              </a:rPr>
              <a:t>than the parent neutral atom.  They are gaining electrons, the e- spread out a little making the ion formed a little larger.  [</a:t>
            </a:r>
            <a:r>
              <a:rPr lang="en-US" sz="35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NONMETALS</a:t>
            </a:r>
            <a:r>
              <a:rPr lang="en-US" sz="3500" dirty="0" smtClean="0">
                <a:latin typeface="Aharoni" pitchFamily="2" charset="-79"/>
                <a:cs typeface="Aharoni" pitchFamily="2" charset="-79"/>
              </a:rPr>
              <a:t>]</a:t>
            </a:r>
          </a:p>
          <a:p>
            <a:r>
              <a:rPr lang="en-US" sz="3500" b="1" u="sng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CATIONS</a:t>
            </a:r>
            <a:r>
              <a:rPr lang="en-US" sz="3500" dirty="0" smtClean="0">
                <a:latin typeface="Aharoni" pitchFamily="2" charset="-79"/>
                <a:cs typeface="Aharoni" pitchFamily="2" charset="-79"/>
              </a:rPr>
              <a:t>: (+ charge) become </a:t>
            </a:r>
            <a:r>
              <a:rPr lang="en-US" sz="3500" b="1" i="1" u="sng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SMALLER</a:t>
            </a:r>
            <a:r>
              <a:rPr lang="en-US" sz="3500" dirty="0" smtClean="0">
                <a:latin typeface="Aharoni" pitchFamily="2" charset="-79"/>
                <a:cs typeface="Aharoni" pitchFamily="2" charset="-79"/>
              </a:rPr>
              <a:t> than the parent neutral atom.  They are losing electrons from the valence shell. [</a:t>
            </a:r>
            <a:r>
              <a:rPr lang="en-US" sz="35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METALS</a:t>
            </a:r>
            <a:r>
              <a:rPr lang="en-US" sz="3500" dirty="0" smtClean="0">
                <a:latin typeface="Aharoni" pitchFamily="2" charset="-79"/>
                <a:cs typeface="Aharoni" pitchFamily="2" charset="-79"/>
              </a:rPr>
              <a:t>]</a:t>
            </a:r>
            <a:endParaRPr lang="en-US" sz="35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Hurry Up" pitchFamily="2" charset="0"/>
              </a:rPr>
              <a:t>Ionic radii</a:t>
            </a:r>
            <a:endParaRPr lang="en-US" sz="5400" dirty="0">
              <a:latin typeface="Hurry Up" pitchFamily="2" charset="0"/>
            </a:endParaRPr>
          </a:p>
        </p:txBody>
      </p:sp>
      <p:pic>
        <p:nvPicPr>
          <p:cNvPr id="4" name="Content Placeholder 3" descr="anion ionic radi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4512577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ation ionic radi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447800"/>
            <a:ext cx="4343400" cy="4418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38200" y="5780782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>
                <a:solidFill>
                  <a:srgbClr val="00B050"/>
                </a:solidFill>
                <a:latin typeface="Arial Black" pitchFamily="34" charset="0"/>
              </a:rPr>
              <a:t>Anions</a:t>
            </a:r>
            <a:r>
              <a:rPr lang="en-US" sz="3200" dirty="0" smtClean="0">
                <a:latin typeface="Arial Black" pitchFamily="34" charset="0"/>
              </a:rPr>
              <a:t>: Get Larger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5780782"/>
            <a:ext cx="312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err="1" smtClean="0">
                <a:solidFill>
                  <a:srgbClr val="00B0F0"/>
                </a:solidFill>
                <a:latin typeface="Arial Black" pitchFamily="34" charset="0"/>
              </a:rPr>
              <a:t>Cations</a:t>
            </a:r>
            <a:r>
              <a:rPr lang="en-US" sz="3200" dirty="0" smtClean="0">
                <a:latin typeface="Arial Black" pitchFamily="34" charset="0"/>
              </a:rPr>
              <a:t>:  Get Smaller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5">
                    <a:lumMod val="75000"/>
                  </a:schemeClr>
                </a:solidFill>
                <a:latin typeface="Hurry Up" pitchFamily="2" charset="0"/>
              </a:rPr>
              <a:t>Metallic character</a:t>
            </a:r>
            <a:endParaRPr lang="en-US" sz="4800" dirty="0">
              <a:solidFill>
                <a:schemeClr val="accent5">
                  <a:lumMod val="75000"/>
                </a:schemeClr>
              </a:solidFill>
              <a:latin typeface="Hurry Up" pitchFamily="2" charset="0"/>
            </a:endParaRPr>
          </a:p>
        </p:txBody>
      </p:sp>
      <p:pic>
        <p:nvPicPr>
          <p:cNvPr id="4" name="Content Placeholder 3" descr="metals nonmeta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3048000"/>
            <a:ext cx="4986337" cy="36402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609600" y="13716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Remember where metals and nonmetals are located on the periodic table.  That makes this trend one of the easiest to remember!</a:t>
            </a:r>
            <a:endParaRPr lang="en-US" sz="2400" dirty="0">
              <a:latin typeface="Arial Black" pitchFamily="34" charset="0"/>
            </a:endParaRPr>
          </a:p>
        </p:txBody>
      </p:sp>
      <p:pic>
        <p:nvPicPr>
          <p:cNvPr id="6" name="Picture 5" descr="metallic tre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9224" y="3336036"/>
            <a:ext cx="225552" cy="185928"/>
          </a:xfrm>
          <a:prstGeom prst="rect">
            <a:avLst/>
          </a:prstGeom>
        </p:spPr>
      </p:pic>
      <p:pic>
        <p:nvPicPr>
          <p:cNvPr id="7" name="Picture 6" descr="metallic tre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9224" y="3336036"/>
            <a:ext cx="225552" cy="185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The trend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metallic trend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28028" y="1518326"/>
            <a:ext cx="4443972" cy="36632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Content Placeholder 7" descr="metals nonmetals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8200" y="1524000"/>
            <a:ext cx="4343399" cy="36575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138</TotalTime>
  <Words>388</Words>
  <Application>Microsoft Office PowerPoint</Application>
  <PresentationFormat>On-screen Show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PERIODIC PROPERTIES</vt:lpstr>
      <vt:lpstr>FOUR PERIODIC PROPERTIES:</vt:lpstr>
      <vt:lpstr>ATOMIC Radius</vt:lpstr>
      <vt:lpstr>The Trend for atomic radius</vt:lpstr>
      <vt:lpstr>Why the trend within the period?</vt:lpstr>
      <vt:lpstr>Ionic radius:</vt:lpstr>
      <vt:lpstr>Ionic radii</vt:lpstr>
      <vt:lpstr>Metallic character</vt:lpstr>
      <vt:lpstr>Slide 9</vt:lpstr>
      <vt:lpstr>Ionization energy</vt:lpstr>
      <vt:lpstr>Ie’s trend</vt:lpstr>
      <vt:lpstr>Ionization energy’s trend</vt:lpstr>
      <vt:lpstr>electronegativity</vt:lpstr>
      <vt:lpstr>Electronegativity trend</vt:lpstr>
      <vt:lpstr>TRENDS SUMMARY</vt:lpstr>
      <vt:lpstr>Slide 16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PERIODIC PROPERTIES</dc:title>
  <dc:creator>jluckey</dc:creator>
  <cp:lastModifiedBy>jluckey</cp:lastModifiedBy>
  <cp:revision>15</cp:revision>
  <dcterms:created xsi:type="dcterms:W3CDTF">2010-12-01T17:34:44Z</dcterms:created>
  <dcterms:modified xsi:type="dcterms:W3CDTF">2011-01-04T15:03:18Z</dcterms:modified>
</cp:coreProperties>
</file>